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55" r:id="rId7"/>
    <p:sldId id="401" r:id="rId8"/>
    <p:sldId id="402" r:id="rId9"/>
    <p:sldId id="403" r:id="rId10"/>
    <p:sldId id="409" r:id="rId11"/>
    <p:sldId id="404" r:id="rId12"/>
    <p:sldId id="411" r:id="rId13"/>
    <p:sldId id="410" r:id="rId14"/>
    <p:sldId id="398" r:id="rId15"/>
    <p:sldId id="399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84447" autoAdjust="0"/>
  </p:normalViewPr>
  <p:slideViewPr>
    <p:cSldViewPr snapToGrid="0">
      <p:cViewPr varScale="1">
        <p:scale>
          <a:sx n="122" d="100"/>
          <a:sy n="122" d="100"/>
        </p:scale>
        <p:origin x="-150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-1740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06/04/2020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4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Lastly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r>
              <a:rPr lang="de-DE" baseline="0" dirty="0" smtClean="0"/>
              <a:t> I plan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achieve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85750" indent="-285750" fontAlgn="ctr">
              <a:buFontTx/>
              <a:buChar char="-"/>
            </a:pPr>
            <a:r>
              <a:rPr lang="en-US" dirty="0" smtClean="0"/>
              <a:t>First I want</a:t>
            </a:r>
            <a:r>
              <a:rPr lang="en-US" baseline="0" dirty="0" smtClean="0"/>
              <a:t> to start with motivation of my study</a:t>
            </a:r>
          </a:p>
          <a:p>
            <a:pPr marL="285750" indent="-285750" fontAlgn="ctr">
              <a:buFontTx/>
              <a:buChar char="-"/>
            </a:pPr>
            <a:r>
              <a:rPr lang="en-US" b="1" baseline="0" dirty="0" smtClean="0"/>
              <a:t>Why it </a:t>
            </a:r>
            <a:r>
              <a:rPr lang="en-US" b="1" baseline="0" dirty="0" err="1" smtClean="0"/>
              <a:t>worths</a:t>
            </a:r>
            <a:r>
              <a:rPr lang="en-US" b="1" baseline="0" dirty="0" smtClean="0"/>
              <a:t> studying this topic, what is the point</a:t>
            </a:r>
            <a:endParaRPr lang="en-US" b="1" dirty="0" smtClean="0"/>
          </a:p>
          <a:p>
            <a:pPr marL="285750" indent="-285750" fontAlgn="ctr">
              <a:buFontTx/>
              <a:buChar char="-"/>
            </a:pPr>
            <a:r>
              <a:rPr lang="en-US" dirty="0" smtClean="0"/>
              <a:t>Classical cost optimization of an</a:t>
            </a:r>
            <a:r>
              <a:rPr lang="en-US" baseline="0" dirty="0" smtClean="0"/>
              <a:t> energy system </a:t>
            </a:r>
            <a:r>
              <a:rPr lang="en-US" dirty="0" smtClean="0"/>
              <a:t>returns a single cost optimal solution.</a:t>
            </a:r>
          </a:p>
          <a:p>
            <a:pPr marL="285750" indent="-285750" fontAlgn="ctr">
              <a:buFontTx/>
              <a:buChar char="-"/>
            </a:pPr>
            <a:r>
              <a:rPr lang="de-DE" b="1" dirty="0" err="1" smtClean="0"/>
              <a:t>How</a:t>
            </a:r>
            <a:r>
              <a:rPr lang="de-DE" b="1" baseline="0" dirty="0" err="1" smtClean="0"/>
              <a:t>ever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long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term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investment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decisions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of</a:t>
            </a:r>
            <a:r>
              <a:rPr lang="de-DE" b="1" baseline="0" dirty="0" smtClean="0"/>
              <a:t> an </a:t>
            </a:r>
            <a:r>
              <a:rPr lang="de-DE" b="1" baseline="0" dirty="0" err="1" smtClean="0"/>
              <a:t>energy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systems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can</a:t>
            </a:r>
            <a:r>
              <a:rPr lang="de-DE" b="1" baseline="0" dirty="0" smtClean="0"/>
              <a:t> not </a:t>
            </a:r>
            <a:r>
              <a:rPr lang="de-DE" b="1" baseline="0" dirty="0" err="1" smtClean="0"/>
              <a:t>be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made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purely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cost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driven</a:t>
            </a:r>
            <a:endParaRPr lang="de-DE" b="1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uncaptured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="1" baseline="0" dirty="0" err="1" smtClean="0"/>
              <a:t>For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example</a:t>
            </a:r>
            <a:r>
              <a:rPr lang="de-DE" b="1" baseline="0" dirty="0" smtClean="0"/>
              <a:t>, </a:t>
            </a:r>
            <a:r>
              <a:rPr lang="de-DE" b="1" baseline="0" dirty="0" err="1" smtClean="0"/>
              <a:t>social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acceptance</a:t>
            </a:r>
            <a:r>
              <a:rPr lang="de-DE" b="1" baseline="0" dirty="0" smtClean="0"/>
              <a:t>, </a:t>
            </a:r>
            <a:r>
              <a:rPr lang="de-DE" b="1" baseline="0" dirty="0" err="1" smtClean="0"/>
              <a:t>scale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of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infrastructure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projects</a:t>
            </a:r>
            <a:r>
              <a:rPr lang="de-DE" b="1" baseline="0" dirty="0" smtClean="0"/>
              <a:t>, </a:t>
            </a:r>
            <a:r>
              <a:rPr lang="de-DE" b="1" baseline="0" dirty="0" err="1" smtClean="0"/>
              <a:t>complexity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and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scale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of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system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itself</a:t>
            </a:r>
            <a:r>
              <a:rPr lang="de-DE" b="1" baseline="0" dirty="0" smtClean="0"/>
              <a:t>,</a:t>
            </a:r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="1" baseline="0" dirty="0" smtClean="0"/>
              <a:t>In </a:t>
            </a:r>
            <a:r>
              <a:rPr lang="de-DE" b="1" baseline="0" dirty="0" err="1" smtClean="0"/>
              <a:t>addition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that</a:t>
            </a:r>
            <a:r>
              <a:rPr lang="de-DE" b="1" baseline="0" dirty="0" smtClean="0"/>
              <a:t>, </a:t>
            </a:r>
            <a:r>
              <a:rPr lang="de-DE" b="1" baseline="0" dirty="0" err="1" smtClean="0"/>
              <a:t>input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parameters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model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highly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uncertain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by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nature</a:t>
            </a:r>
            <a:endParaRPr lang="de-DE" b="1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Long </a:t>
            </a:r>
            <a:r>
              <a:rPr lang="de-DE" baseline="0" dirty="0" err="1" smtClean="0"/>
              <a:t>term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prediction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technologies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fuel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prices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profile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="1" baseline="0" dirty="0" smtClean="0"/>
              <a:t>As an end </a:t>
            </a:r>
            <a:r>
              <a:rPr lang="de-DE" b="1" baseline="0" dirty="0" err="1" smtClean="0"/>
              <a:t>effect</a:t>
            </a:r>
            <a:r>
              <a:rPr lang="de-DE" b="1" baseline="0" dirty="0" smtClean="0"/>
              <a:t> ,Real </a:t>
            </a:r>
            <a:r>
              <a:rPr lang="de-DE" b="1" baseline="0" dirty="0" err="1" smtClean="0"/>
              <a:t>world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transitions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usually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more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costly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modelled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cost</a:t>
            </a:r>
            <a:r>
              <a:rPr lang="de-DE" b="1" baseline="0" dirty="0" smtClean="0"/>
              <a:t> optimal </a:t>
            </a:r>
            <a:r>
              <a:rPr lang="de-DE" b="1" baseline="0" dirty="0" err="1" smtClean="0"/>
              <a:t>solutions</a:t>
            </a:r>
            <a:endParaRPr lang="de-DE" b="1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reasons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optimal alternatives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</a:p>
          <a:p>
            <a:pPr marL="285750" indent="-285750" fontAlgn="ctr">
              <a:buFontTx/>
              <a:buChar char="-"/>
            </a:pPr>
            <a:r>
              <a:rPr lang="de-DE" b="1" baseline="0" dirty="0" smtClean="0"/>
              <a:t>But </a:t>
            </a:r>
            <a:r>
              <a:rPr lang="de-DE" b="1" baseline="0" dirty="0" err="1" smtClean="0"/>
              <a:t>what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exactly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near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cost</a:t>
            </a:r>
            <a:r>
              <a:rPr lang="de-DE" b="1" baseline="0" dirty="0" smtClean="0"/>
              <a:t> optimal alternatives </a:t>
            </a:r>
            <a:r>
              <a:rPr lang="de-DE" b="1" baseline="0" dirty="0" err="1" smtClean="0"/>
              <a:t>mean</a:t>
            </a:r>
            <a:r>
              <a:rPr lang="de-DE" b="1" baseline="0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rtl="0" fontAlgn="ctr"/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alternatives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but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rtl="0" fontAlgn="ctr"/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utilize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Alternatives 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space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German power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anchor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explore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surrounding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decision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space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diverge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2%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almost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50 GW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MGA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good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Observing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technologically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diverse but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solutions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Offers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alternative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pathways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unmodelled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criteria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like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social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exceptance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example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Evaluate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stability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offered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not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stable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all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Show 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persistent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term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decisions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</a:p>
          <a:p>
            <a:pPr marL="171450" indent="-171450" rtl="0" fontAlgn="ctr">
              <a:buFontTx/>
              <a:buChar char="-"/>
            </a:pPr>
            <a:endParaRPr lang="de-DE" b="1" dirty="0"/>
          </a:p>
          <a:p>
            <a:pPr marL="171450" indent="-171450" rtl="0" fontAlgn="ctr">
              <a:buFontTx/>
              <a:buChar char="-"/>
            </a:pP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Now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discussed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about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lets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about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novel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novel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 you see a list of studies that apply </a:t>
            </a:r>
            <a:r>
              <a:rPr lang="de-DE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modeling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generate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alternatives (</a:t>
            </a:r>
            <a:r>
              <a:rPr lang="tr-TR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MAG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  <a:r>
              <a:rPr lang="tr-TR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tr-TR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energ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y </a:t>
            </a:r>
            <a:r>
              <a:rPr lang="de-DE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sy</a:t>
            </a:r>
            <a:r>
              <a:rPr lang="tr-TR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stem</a:t>
            </a:r>
            <a:r>
              <a:rPr lang="tr-TR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b="1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en-US" sz="1200" b="1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my  knowledge,  my study is the first to utilize MGA for an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model of German power system.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am going to analyze the period from 2020 to 2050 with total of 4 different </a:t>
            </a:r>
            <a:r>
              <a:rPr lang="en-US" sz="1200" b="1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modelled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years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 model will also consider progressive GHG mitigation goal defined by the German authorities.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  put it in one sentence</a:t>
            </a:r>
            <a:endParaRPr lang="en-US" sz="1200" b="1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Goal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 my thesis is to explore near-optimal,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investment alternatives to German power system model while sticking to long term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emmission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goals of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Energiewende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rtl="0" fontAlgn="ctr"/>
            <a:r>
              <a:rPr lang="en-US" dirty="0" smtClean="0"/>
              <a:t>- </a:t>
            </a:r>
            <a:r>
              <a:rPr lang="en-US" b="1" dirty="0" smtClean="0"/>
              <a:t>N</a:t>
            </a:r>
            <a:r>
              <a:rPr lang="en-US" sz="1200" b="1" kern="1200" noProof="0" dirty="0" err="1" smtClean="0">
                <a:solidFill>
                  <a:schemeClr val="tx1"/>
                </a:solidFill>
                <a:effectLst/>
              </a:rPr>
              <a:t>ow</a:t>
            </a:r>
            <a:r>
              <a:rPr lang="en-US" sz="1200" b="1" kern="1200" noProof="0" dirty="0" smtClean="0">
                <a:solidFill>
                  <a:schemeClr val="tx1"/>
                </a:solidFill>
                <a:effectLst/>
              </a:rPr>
              <a:t> probably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</a:rPr>
              <a:t> you are asking yourselves what is the deal with </a:t>
            </a:r>
            <a:r>
              <a:rPr lang="en-US" sz="1200" b="1" kern="1200" baseline="0" noProof="0" dirty="0" err="1" smtClean="0">
                <a:solidFill>
                  <a:schemeClr val="tx1"/>
                </a:solidFill>
                <a:effectLst/>
              </a:rPr>
              <a:t>intertemporal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</a:rPr>
              <a:t>?</a:t>
            </a:r>
            <a:endParaRPr lang="en-US" sz="1200" b="1" kern="1200" noProof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Well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Intertemporal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analyse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development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power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horizon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They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snapshots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across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multiple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plus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consider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dependencies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left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2034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right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same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different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moddelled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2019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2034.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latter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observe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will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look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like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define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cummulative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co2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budget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instead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specific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limit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finished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terminology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lets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take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look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application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procedure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MAG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 „URBS“ 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linear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framework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already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working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however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originally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doing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classical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order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MAG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created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independent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analyses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alternatives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runs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classical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Minimum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found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constraint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small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percentage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 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program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designed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accept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one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objective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function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formulated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maximize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minimize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capacities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range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obtained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same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other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capabilites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feature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: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takes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slack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values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succession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automatically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multi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node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regions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independently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each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Region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selection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available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original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objectives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dirty="0" smtClean="0"/>
              <a:t>----------------------</a:t>
            </a:r>
            <a:endParaRPr lang="de-DE" dirty="0"/>
          </a:p>
          <a:p>
            <a:pPr marL="171450" indent="-171450" rtl="0" fontAlgn="ctr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Now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time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results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  <a:sym typeface="Wingdings" pitchFamily="2" charset="2"/>
              </a:rPr>
              <a:t>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have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2050 German power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former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student‘s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master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Thesis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subjected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second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onshore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wind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subjected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,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current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ghg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mitigation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goals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not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imagine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power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germay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without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onshore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wind. </a:t>
            </a:r>
          </a:p>
          <a:p>
            <a:pPr marL="171450" indent="-171450">
              <a:buFontTx/>
              <a:buChar char="-"/>
            </a:pP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However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diverge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minimum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technologies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improves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drastically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greater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range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other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studies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example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files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hub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repository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left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(2034)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shown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right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same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endParaRPr lang="de-DE" sz="1200" b="1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development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observed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letter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de-DE" b="1" baseline="0" dirty="0" err="1" smtClean="0"/>
              <a:t>Shaded</a:t>
            </a:r>
            <a:r>
              <a:rPr lang="de-DE" b="1" dirty="0" smtClean="0"/>
              <a:t> </a:t>
            </a:r>
            <a:r>
              <a:rPr lang="de-DE" b="1" dirty="0" err="1" smtClean="0"/>
              <a:t>areas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capacity</a:t>
            </a:r>
            <a:r>
              <a:rPr lang="de-DE" b="1" dirty="0" smtClean="0"/>
              <a:t> </a:t>
            </a:r>
            <a:r>
              <a:rPr lang="de-DE" b="1" dirty="0" err="1" smtClean="0"/>
              <a:t>ranges</a:t>
            </a:r>
            <a:r>
              <a:rPr lang="de-DE" b="1" dirty="0" smtClean="0"/>
              <a:t> </a:t>
            </a:r>
            <a:r>
              <a:rPr lang="de-DE" b="1" dirty="0" err="1" smtClean="0"/>
              <a:t>offered</a:t>
            </a:r>
            <a:r>
              <a:rPr lang="de-DE" b="1" dirty="0" smtClean="0"/>
              <a:t> </a:t>
            </a:r>
            <a:r>
              <a:rPr lang="de-DE" b="1" dirty="0" err="1" smtClean="0"/>
              <a:t>by</a:t>
            </a:r>
            <a:r>
              <a:rPr lang="de-DE" b="1" dirty="0" smtClean="0"/>
              <a:t> different </a:t>
            </a:r>
            <a:r>
              <a:rPr lang="de-DE" b="1" dirty="0" err="1" smtClean="0"/>
              <a:t>cost</a:t>
            </a:r>
            <a:r>
              <a:rPr lang="de-DE" b="1" dirty="0" smtClean="0"/>
              <a:t> </a:t>
            </a:r>
            <a:r>
              <a:rPr lang="de-DE" b="1" dirty="0" err="1" smtClean="0"/>
              <a:t>increase</a:t>
            </a:r>
            <a:r>
              <a:rPr lang="de-DE" b="1" dirty="0" smtClean="0"/>
              <a:t> </a:t>
            </a:r>
            <a:r>
              <a:rPr lang="de-DE" b="1" dirty="0" err="1" smtClean="0"/>
              <a:t>allowences</a:t>
            </a:r>
            <a:endParaRPr lang="de-DE" sz="1200" b="1" kern="1200" baseline="0" dirty="0" smtClean="0">
              <a:solidFill>
                <a:schemeClr val="tx1"/>
              </a:solidFill>
              <a:effectLst/>
            </a:endParaRPr>
          </a:p>
          <a:p>
            <a:pPr marL="171450" indent="-171450">
              <a:buFontTx/>
              <a:buChar char="-"/>
            </a:pPr>
            <a:r>
              <a:rPr lang="de-DE" dirty="0" smtClean="0"/>
              <a:t>These </a:t>
            </a:r>
            <a:r>
              <a:rPr lang="de-DE" dirty="0" err="1" smtClean="0"/>
              <a:t>graphs</a:t>
            </a:r>
            <a:r>
              <a:rPr lang="de-DE" dirty="0" smtClean="0"/>
              <a:t> </a:t>
            </a:r>
            <a:r>
              <a:rPr lang="de-DE" dirty="0" err="1" smtClean="0"/>
              <a:t>show</a:t>
            </a:r>
            <a:r>
              <a:rPr lang="de-DE" dirty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pv</a:t>
            </a:r>
            <a:r>
              <a:rPr lang="de-DE" dirty="0" smtClean="0"/>
              <a:t> </a:t>
            </a:r>
            <a:r>
              <a:rPr lang="de-DE" dirty="0" err="1" smtClean="0"/>
              <a:t>generation</a:t>
            </a:r>
            <a:r>
              <a:rPr lang="de-DE" dirty="0" smtClean="0"/>
              <a:t> </a:t>
            </a:r>
            <a:r>
              <a:rPr lang="de-DE" dirty="0" err="1" smtClean="0"/>
              <a:t>technology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42604" y="3166309"/>
            <a:ext cx="7940040" cy="2999661"/>
          </a:xfrm>
        </p:spPr>
        <p:txBody>
          <a:bodyPr/>
          <a:lstStyle/>
          <a:p>
            <a:r>
              <a:rPr lang="de-DE" dirty="0" smtClean="0"/>
              <a:t>- </a:t>
            </a:r>
            <a:r>
              <a:rPr lang="de-DE" b="1" dirty="0" err="1" smtClean="0"/>
              <a:t>Here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another</a:t>
            </a:r>
            <a:r>
              <a:rPr lang="de-DE" b="1" dirty="0" smtClean="0"/>
              <a:t> </a:t>
            </a:r>
            <a:r>
              <a:rPr lang="de-DE" b="1" dirty="0" err="1" smtClean="0"/>
              <a:t>view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same intertemporal </a:t>
            </a:r>
            <a:r>
              <a:rPr lang="de-DE" b="1" dirty="0" err="1" smtClean="0"/>
              <a:t>solution</a:t>
            </a:r>
            <a:endParaRPr lang="de-DE" b="1" dirty="0"/>
          </a:p>
          <a:p>
            <a:r>
              <a:rPr lang="de-DE" dirty="0" smtClean="0"/>
              <a:t>- </a:t>
            </a:r>
            <a:r>
              <a:rPr lang="de-DE" dirty="0" err="1" smtClean="0"/>
              <a:t>this</a:t>
            </a:r>
            <a:r>
              <a:rPr lang="de-DE" dirty="0" smtClean="0"/>
              <a:t> time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10 </a:t>
            </a:r>
            <a:r>
              <a:rPr lang="de-DE" dirty="0" err="1" smtClean="0"/>
              <a:t>percent</a:t>
            </a:r>
            <a:r>
              <a:rPr lang="de-DE" dirty="0" smtClean="0"/>
              <a:t>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increse</a:t>
            </a:r>
            <a:endParaRPr lang="de-DE" dirty="0" smtClean="0"/>
          </a:p>
          <a:p>
            <a:r>
              <a:rPr lang="de-DE" dirty="0" smtClean="0"/>
              <a:t>- </a:t>
            </a:r>
            <a:r>
              <a:rPr lang="de-DE" b="1" dirty="0" smtClean="0"/>
              <a:t>On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left</a:t>
            </a:r>
            <a:r>
              <a:rPr lang="de-DE" b="1" dirty="0" smtClean="0"/>
              <a:t> </a:t>
            </a:r>
            <a:r>
              <a:rPr lang="de-DE" b="1" dirty="0" err="1" smtClean="0"/>
              <a:t>side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see</a:t>
            </a:r>
            <a:r>
              <a:rPr lang="de-DE" b="1" dirty="0" smtClean="0"/>
              <a:t> </a:t>
            </a:r>
            <a:r>
              <a:rPr lang="de-DE" b="1" dirty="0" err="1" smtClean="0"/>
              <a:t>how</a:t>
            </a:r>
            <a:r>
              <a:rPr lang="de-DE" b="1" dirty="0" smtClean="0"/>
              <a:t> </a:t>
            </a:r>
            <a:r>
              <a:rPr lang="de-DE" b="1" dirty="0" err="1" smtClean="0"/>
              <a:t>system</a:t>
            </a:r>
            <a:r>
              <a:rPr lang="de-DE" b="1" dirty="0" smtClean="0"/>
              <a:t> will </a:t>
            </a:r>
            <a:r>
              <a:rPr lang="de-DE" b="1" dirty="0" err="1" smtClean="0"/>
              <a:t>evolve</a:t>
            </a:r>
            <a:r>
              <a:rPr lang="de-DE" b="1" dirty="0" smtClean="0"/>
              <a:t> </a:t>
            </a:r>
            <a:r>
              <a:rPr lang="de-DE" b="1" dirty="0" err="1" smtClean="0"/>
              <a:t>when</a:t>
            </a:r>
            <a:r>
              <a:rPr lang="de-DE" b="1" dirty="0" smtClean="0"/>
              <a:t> </a:t>
            </a:r>
            <a:r>
              <a:rPr lang="de-DE" b="1" dirty="0" err="1" smtClean="0"/>
              <a:t>pv</a:t>
            </a:r>
            <a:r>
              <a:rPr lang="de-DE" b="1" dirty="0" smtClean="0"/>
              <a:t> </a:t>
            </a:r>
            <a:r>
              <a:rPr lang="de-DE" b="1" dirty="0" err="1" smtClean="0"/>
              <a:t>capacity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subjected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minimization</a:t>
            </a:r>
            <a:endParaRPr lang="de-DE" b="1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PV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subjected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maximization</a:t>
            </a:r>
            <a:endParaRPr lang="de-DE" baseline="0" dirty="0" smtClean="0"/>
          </a:p>
          <a:p>
            <a:r>
              <a:rPr lang="de-DE" b="1" baseline="0" dirty="0" smtClean="0"/>
              <a:t>- </a:t>
            </a:r>
            <a:r>
              <a:rPr lang="de-DE" b="1" baseline="0" dirty="0" err="1" smtClean="0"/>
              <a:t>Here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we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can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interpret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that</a:t>
            </a:r>
            <a:r>
              <a:rPr lang="de-DE" b="1" baseline="0" dirty="0" smtClean="0"/>
              <a:t> wind </a:t>
            </a:r>
            <a:r>
              <a:rPr lang="de-DE" b="1" baseline="0" dirty="0" err="1" smtClean="0"/>
              <a:t>energy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and</a:t>
            </a:r>
            <a:r>
              <a:rPr lang="de-DE" b="1" baseline="0" dirty="0" smtClean="0"/>
              <a:t> PV </a:t>
            </a:r>
            <a:r>
              <a:rPr lang="de-DE" b="1" baseline="0" dirty="0" err="1" smtClean="0"/>
              <a:t>are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substitutes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of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each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other</a:t>
            </a:r>
            <a:endParaRPr lang="de-DE" b="1" baseline="0" dirty="0" smtClean="0"/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Minimization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ambitious</a:t>
            </a:r>
            <a:r>
              <a:rPr lang="de-DE" baseline="0" dirty="0" smtClean="0"/>
              <a:t> GHG </a:t>
            </a:r>
            <a:r>
              <a:rPr lang="de-DE" baseline="0" dirty="0" err="1" smtClean="0"/>
              <a:t>reduction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goals</a:t>
            </a:r>
            <a:r>
              <a:rPr lang="de-DE" baseline="0" dirty="0" smtClean="0"/>
              <a:t>.</a:t>
            </a:r>
          </a:p>
          <a:p>
            <a:r>
              <a:rPr lang="de-DE" b="1" baseline="0" dirty="0" smtClean="0"/>
              <a:t>- </a:t>
            </a:r>
            <a:r>
              <a:rPr lang="de-DE" b="1" baseline="0" dirty="0" err="1" smtClean="0"/>
              <a:t>It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also </a:t>
            </a:r>
            <a:r>
              <a:rPr lang="de-DE" b="1" baseline="0" dirty="0" err="1" smtClean="0"/>
              <a:t>clear</a:t>
            </a:r>
            <a:r>
              <a:rPr lang="de-DE" b="1" dirty="0" smtClean="0"/>
              <a:t> </a:t>
            </a:r>
            <a:r>
              <a:rPr lang="de-DE" b="1" dirty="0" err="1" smtClean="0"/>
              <a:t>that</a:t>
            </a:r>
            <a:r>
              <a:rPr lang="de-DE" b="1" dirty="0" smtClean="0"/>
              <a:t> </a:t>
            </a:r>
            <a:r>
              <a:rPr lang="de-DE" b="1" dirty="0" err="1" smtClean="0"/>
              <a:t>two</a:t>
            </a:r>
            <a:r>
              <a:rPr lang="de-DE" b="1" dirty="0" smtClean="0"/>
              <a:t> </a:t>
            </a:r>
            <a:r>
              <a:rPr lang="de-DE" b="1" dirty="0" err="1" smtClean="0"/>
              <a:t>solutions</a:t>
            </a:r>
            <a:r>
              <a:rPr lang="de-DE" b="1" dirty="0" smtClean="0"/>
              <a:t> </a:t>
            </a:r>
            <a:r>
              <a:rPr lang="de-DE" b="1" dirty="0" err="1" smtClean="0"/>
              <a:t>looks</a:t>
            </a:r>
            <a:r>
              <a:rPr lang="de-DE" b="1" dirty="0" smtClean="0"/>
              <a:t> </a:t>
            </a:r>
            <a:r>
              <a:rPr lang="de-DE" b="1" dirty="0" err="1" smtClean="0"/>
              <a:t>largely</a:t>
            </a:r>
            <a:r>
              <a:rPr lang="de-DE" b="1" dirty="0" smtClean="0"/>
              <a:t> different </a:t>
            </a:r>
            <a:r>
              <a:rPr lang="de-DE" b="1" dirty="0" err="1" smtClean="0"/>
              <a:t>from</a:t>
            </a:r>
            <a:r>
              <a:rPr lang="de-DE" b="1" dirty="0" smtClean="0"/>
              <a:t> </a:t>
            </a:r>
            <a:r>
              <a:rPr lang="de-DE" b="1" dirty="0" err="1" smtClean="0"/>
              <a:t>each</a:t>
            </a:r>
            <a:r>
              <a:rPr lang="de-DE" b="1" dirty="0" smtClean="0"/>
              <a:t> </a:t>
            </a:r>
            <a:r>
              <a:rPr lang="de-DE" b="1" dirty="0" err="1" smtClean="0"/>
              <a:t>other</a:t>
            </a:r>
            <a:r>
              <a:rPr lang="de-DE" b="1" dirty="0" smtClean="0"/>
              <a:t>, </a:t>
            </a:r>
            <a:r>
              <a:rPr lang="de-DE" b="1" dirty="0" err="1" smtClean="0"/>
              <a:t>however</a:t>
            </a:r>
            <a:r>
              <a:rPr lang="de-DE" b="1" dirty="0" smtClean="0"/>
              <a:t> </a:t>
            </a:r>
            <a:r>
              <a:rPr lang="de-DE" b="1" dirty="0" err="1" smtClean="0"/>
              <a:t>they</a:t>
            </a:r>
            <a:r>
              <a:rPr lang="de-DE" b="1" dirty="0" smtClean="0"/>
              <a:t> </a:t>
            </a:r>
            <a:r>
              <a:rPr lang="de-DE" b="1" dirty="0" err="1" smtClean="0"/>
              <a:t>have</a:t>
            </a:r>
            <a:r>
              <a:rPr lang="de-DE" b="1" dirty="0" smtClean="0"/>
              <a:t> same </a:t>
            </a:r>
            <a:r>
              <a:rPr lang="de-DE" b="1" dirty="0" err="1" smtClean="0"/>
              <a:t>costs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they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for</a:t>
            </a:r>
            <a:r>
              <a:rPr lang="de-DE" b="1" dirty="0" smtClean="0"/>
              <a:t> same </a:t>
            </a:r>
            <a:r>
              <a:rPr lang="de-DE" b="1" dirty="0" err="1" smtClean="0"/>
              <a:t>set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input</a:t>
            </a:r>
            <a:r>
              <a:rPr lang="de-DE" b="1" dirty="0" smtClean="0"/>
              <a:t> </a:t>
            </a:r>
            <a:r>
              <a:rPr lang="de-DE" b="1" dirty="0" err="1" smtClean="0"/>
              <a:t>parameters</a:t>
            </a:r>
            <a:endParaRPr lang="de-DE" b="1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40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2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1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1762189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6569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</a:t>
            </a:r>
            <a:r>
              <a:rPr lang="de-DE" noProof="0" dirty="0" err="1"/>
              <a:t>Foramt</a:t>
            </a:r>
            <a:r>
              <a:rPr lang="de-DE" noProof="0" dirty="0"/>
              <a:t>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1762189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9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9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2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45779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1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6"/>
            <a:ext cx="769965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endParaRPr lang="de-DE" sz="80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endParaRPr lang="de-DE" sz="80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30" y="324651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1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3" y="3051361"/>
            <a:ext cx="389360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Ilsu</a:t>
            </a:r>
            <a:r>
              <a:rPr lang="en-US" dirty="0" smtClean="0"/>
              <a:t> </a:t>
            </a:r>
            <a:r>
              <a:rPr lang="en-US" dirty="0" err="1" smtClean="0"/>
              <a:t>Kazkayasi</a:t>
            </a:r>
            <a:endParaRPr lang="en-US" dirty="0" smtClean="0"/>
          </a:p>
          <a:p>
            <a:r>
              <a:rPr lang="en-US" dirty="0" smtClean="0"/>
              <a:t>Technical University of Munich	</a:t>
            </a:r>
          </a:p>
          <a:p>
            <a:r>
              <a:rPr lang="en-US" dirty="0" smtClean="0"/>
              <a:t>Munich, 06 April 2020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2" y="994334"/>
            <a:ext cx="8508999" cy="820738"/>
          </a:xfrm>
        </p:spPr>
        <p:txBody>
          <a:bodyPr/>
          <a:lstStyle/>
          <a:p>
            <a:r>
              <a:rPr lang="en-US" dirty="0"/>
              <a:t>Exploring </a:t>
            </a:r>
            <a:r>
              <a:rPr lang="en-US" dirty="0" smtClean="0"/>
              <a:t>near-cost</a:t>
            </a:r>
            <a:r>
              <a:rPr lang="tr-TR" dirty="0" smtClean="0"/>
              <a:t> </a:t>
            </a:r>
            <a:r>
              <a:rPr lang="en-US" dirty="0" smtClean="0"/>
              <a:t>optimal </a:t>
            </a:r>
            <a:r>
              <a:rPr lang="en-US" dirty="0"/>
              <a:t>alternatives for an intertemporal model of the German power system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11152" y="5072675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Midterm </a:t>
            </a:r>
            <a:r>
              <a:rPr lang="en-US" dirty="0" smtClean="0"/>
              <a:t>Presentation </a:t>
            </a:r>
            <a:r>
              <a:rPr lang="en-US" dirty="0"/>
              <a:t>Master's Thesis</a:t>
            </a:r>
          </a:p>
          <a:p>
            <a:r>
              <a:rPr lang="en-US" dirty="0" smtClean="0"/>
              <a:t>Supervisor: </a:t>
            </a:r>
            <a:r>
              <a:rPr lang="en-US" dirty="0" err="1"/>
              <a:t>Soner</a:t>
            </a:r>
            <a:r>
              <a:rPr lang="en-US" dirty="0"/>
              <a:t> </a:t>
            </a:r>
            <a:r>
              <a:rPr lang="en-US" dirty="0" err="1"/>
              <a:t>Candas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Input File for 2020 and 2050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Interpolation for 2030 and 2040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Runing for entire time horizon and multiple cost increases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Interpretation of results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Documentation of near optimal feature as a new module for urbs</a:t>
            </a:r>
          </a:p>
          <a:p>
            <a:pPr marL="285750" indent="-285750">
              <a:buFontTx/>
              <a:buChar char="-"/>
            </a:pPr>
            <a:endParaRPr lang="en-US" smtClean="0"/>
          </a:p>
          <a:p>
            <a:endParaRPr lang="en-US" sz="22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Next steps…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657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What is the point?</a:t>
            </a:r>
            <a:endParaRPr lang="en-US" sz="3000" dirty="0"/>
          </a:p>
        </p:txBody>
      </p:sp>
      <p:pic>
        <p:nvPicPr>
          <p:cNvPr id="1028" name="Picture 4" descr="http://4.bp.blogspot.com/-yHvuN40plkg/VU0mC9px9ZI/AAAAAAAAAAM/1tkQgnIdAzU/s1600/arguments-against-carto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" y="1801287"/>
            <a:ext cx="3441382" cy="22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81" y="4199710"/>
            <a:ext cx="2275174" cy="21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41" y="1801287"/>
            <a:ext cx="4393113" cy="451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8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Near cost optimal alternatives</a:t>
            </a:r>
            <a:endParaRPr lang="en-US" sz="3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53961"/>
            <a:ext cx="7029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5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novel point?</a:t>
            </a:r>
            <a:endParaRPr lang="en-US" dirty="0"/>
          </a:p>
        </p:txBody>
      </p:sp>
      <p:sp>
        <p:nvSpPr>
          <p:cNvPr id="5" name="Metin kutusu 4"/>
          <p:cNvSpPr txBox="1"/>
          <p:nvPr/>
        </p:nvSpPr>
        <p:spPr>
          <a:xfrm>
            <a:off x="360860" y="2318523"/>
            <a:ext cx="7842615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S</a:t>
            </a:r>
            <a:r>
              <a:rPr lang="tr-TR" sz="1600" dirty="0" err="1" smtClean="0">
                <a:latin typeface="+mn-lt"/>
              </a:rPr>
              <a:t>tud</a:t>
            </a:r>
            <a:r>
              <a:rPr lang="de-DE" sz="1600" dirty="0" smtClean="0">
                <a:latin typeface="+mn-lt"/>
              </a:rPr>
              <a:t>i</a:t>
            </a:r>
            <a:r>
              <a:rPr lang="tr-TR" sz="1600" dirty="0" smtClean="0">
                <a:latin typeface="+mn-lt"/>
              </a:rPr>
              <a:t>es </a:t>
            </a:r>
            <a:r>
              <a:rPr lang="tr-TR" sz="1600" dirty="0" err="1" smtClean="0">
                <a:latin typeface="+mn-lt"/>
              </a:rPr>
              <a:t>that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appl</a:t>
            </a:r>
            <a:r>
              <a:rPr lang="de-DE" sz="1600" dirty="0" smtClean="0">
                <a:latin typeface="+mn-lt"/>
              </a:rPr>
              <a:t>y</a:t>
            </a:r>
            <a:r>
              <a:rPr lang="tr-TR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modeling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to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generate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smtClean="0">
                <a:latin typeface="+mn-lt"/>
              </a:rPr>
              <a:t>alternatives (</a:t>
            </a:r>
            <a:r>
              <a:rPr lang="tr-TR" sz="1600" dirty="0" smtClean="0">
                <a:latin typeface="+mn-lt"/>
              </a:rPr>
              <a:t>MG</a:t>
            </a:r>
            <a:r>
              <a:rPr lang="de-DE" sz="1600" dirty="0" smtClean="0">
                <a:latin typeface="+mn-lt"/>
              </a:rPr>
              <a:t>A)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to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energ</a:t>
            </a:r>
            <a:r>
              <a:rPr lang="de-DE" sz="1600" dirty="0" smtClean="0">
                <a:latin typeface="+mn-lt"/>
              </a:rPr>
              <a:t>y </a:t>
            </a:r>
            <a:r>
              <a:rPr lang="de-DE" sz="1600" dirty="0" err="1" smtClean="0">
                <a:latin typeface="+mn-lt"/>
              </a:rPr>
              <a:t>sy</a:t>
            </a:r>
            <a:r>
              <a:rPr lang="tr-TR" sz="1600" dirty="0" err="1" smtClean="0">
                <a:latin typeface="+mn-lt"/>
              </a:rPr>
              <a:t>stem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models</a:t>
            </a:r>
            <a:r>
              <a:rPr lang="de-DE" sz="1600" dirty="0" smtClean="0">
                <a:latin typeface="+mn-lt"/>
              </a:rPr>
              <a:t>.</a:t>
            </a:r>
            <a:endParaRPr lang="en-US" sz="1600" dirty="0" err="1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7" r="12769" b="10504"/>
          <a:stretch/>
        </p:blipFill>
        <p:spPr bwMode="auto">
          <a:xfrm>
            <a:off x="110290" y="3074286"/>
            <a:ext cx="8343753" cy="24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4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an </a:t>
            </a:r>
            <a:r>
              <a:rPr lang="en-US" dirty="0" err="1" smtClean="0"/>
              <a:t>Intertemporal</a:t>
            </a:r>
            <a:r>
              <a:rPr lang="en-US" dirty="0" smtClean="0"/>
              <a:t> model mean?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1757548"/>
            <a:ext cx="3413221" cy="47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4" y="1757548"/>
            <a:ext cx="4774209" cy="440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1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4" y="4286621"/>
            <a:ext cx="27241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</p:spPr>
        <p:txBody>
          <a:bodyPr/>
          <a:lstStyle/>
          <a:p>
            <a:r>
              <a:rPr lang="en-US" smtClean="0"/>
              <a:t>Application</a:t>
            </a:r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9" y="2278083"/>
            <a:ext cx="2286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37" y="1591295"/>
            <a:ext cx="5594248" cy="420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9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Near cost optimal alternatives - Germany | </a:t>
            </a:r>
            <a:r>
              <a:rPr lang="en-US" dirty="0" err="1" smtClean="0"/>
              <a:t>Ilsu</a:t>
            </a:r>
            <a:r>
              <a:rPr lang="en-US" dirty="0" smtClean="0"/>
              <a:t> </a:t>
            </a:r>
            <a:r>
              <a:rPr lang="en-US" dirty="0" err="1" smtClean="0"/>
              <a:t>Kazkayasi</a:t>
            </a:r>
            <a:r>
              <a:rPr lang="en-US" dirty="0" smtClean="0"/>
              <a:t>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– Germany, Single Year, 2050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2003860"/>
            <a:ext cx="4141597" cy="359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80" y="2042555"/>
            <a:ext cx="4096987" cy="355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3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</a:t>
            </a:r>
            <a:r>
              <a:rPr lang="en-US" dirty="0" err="1" smtClean="0"/>
              <a:t>Intertemporal</a:t>
            </a:r>
            <a:r>
              <a:rPr lang="en-US" dirty="0" smtClean="0"/>
              <a:t> </a:t>
            </a:r>
            <a:r>
              <a:rPr lang="en-US" dirty="0" smtClean="0"/>
              <a:t>Example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5" y="2288814"/>
            <a:ext cx="3558794" cy="29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69" y="2018805"/>
            <a:ext cx="4536003" cy="353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9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smtClean="0"/>
              <a:t>Resu</a:t>
            </a:r>
            <a:r>
              <a:rPr lang="en-US" smtClean="0"/>
              <a:t>lts</a:t>
            </a:r>
            <a:r>
              <a:rPr lang="en-US" sz="3000" smtClean="0"/>
              <a:t> – Flexibility of the system</a:t>
            </a:r>
            <a:endParaRPr lang="en-US" sz="3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74840"/>
            <a:ext cx="7438098" cy="446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7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TUM_Praesentation_p_v1_Relaunsch2016</Template>
  <TotalTime>1896</TotalTime>
  <Words>1366</Words>
  <Application>Microsoft Office PowerPoint</Application>
  <PresentationFormat>Ekran Gösterisi (4:3)</PresentationFormat>
  <Paragraphs>133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160104_TUM_Praesentation_p_v1</vt:lpstr>
      <vt:lpstr>Titel 2</vt:lpstr>
      <vt:lpstr>Titel 3</vt:lpstr>
      <vt:lpstr>Inhalt</vt:lpstr>
      <vt:lpstr>Kapiteltrenner blau</vt:lpstr>
      <vt:lpstr>Kapiteltrenner schwarz</vt:lpstr>
      <vt:lpstr>Exploring near-cost optimal alternatives for an intertemporal model of the German power system</vt:lpstr>
      <vt:lpstr>What is the point?</vt:lpstr>
      <vt:lpstr>Near cost optimal alternatives</vt:lpstr>
      <vt:lpstr>What is the novel point?</vt:lpstr>
      <vt:lpstr>What does an Intertemporal model mean?</vt:lpstr>
      <vt:lpstr>Application</vt:lpstr>
      <vt:lpstr>Results – Germany, Single Year, 2050</vt:lpstr>
      <vt:lpstr>Results – Intertemporal Example from GitHub</vt:lpstr>
      <vt:lpstr>Results – Flexibility of the system</vt:lpstr>
      <vt:lpstr>Next steps…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Rita Dornmair</dc:creator>
  <cp:lastModifiedBy>Koyulatte</cp:lastModifiedBy>
  <cp:revision>92</cp:revision>
  <cp:lastPrinted>2020-04-06T12:40:41Z</cp:lastPrinted>
  <dcterms:created xsi:type="dcterms:W3CDTF">2016-03-21T15:07:42Z</dcterms:created>
  <dcterms:modified xsi:type="dcterms:W3CDTF">2020-04-06T15:00:34Z</dcterms:modified>
</cp:coreProperties>
</file>